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4" r:id="rId7"/>
    <p:sldMasterId id="2147484199" r:id="rId8"/>
    <p:sldMasterId id="2147484234" r:id="rId9"/>
    <p:sldMasterId id="2147484245" r:id="rId10"/>
    <p:sldMasterId id="2147484256" r:id="rId11"/>
    <p:sldMasterId id="2147484285" r:id="rId12"/>
  </p:sldMasterIdLst>
  <p:notesMasterIdLst>
    <p:notesMasterId r:id="rId54"/>
  </p:notesMasterIdLst>
  <p:handoutMasterIdLst>
    <p:handoutMasterId r:id="rId55"/>
  </p:handoutMasterIdLst>
  <p:sldIdLst>
    <p:sldId id="778" r:id="rId13"/>
    <p:sldId id="780" r:id="rId14"/>
    <p:sldId id="788" r:id="rId15"/>
    <p:sldId id="964" r:id="rId16"/>
    <p:sldId id="783" r:id="rId17"/>
    <p:sldId id="913" r:id="rId18"/>
    <p:sldId id="918" r:id="rId19"/>
    <p:sldId id="919" r:id="rId20"/>
    <p:sldId id="917" r:id="rId21"/>
    <p:sldId id="920" r:id="rId22"/>
    <p:sldId id="926" r:id="rId23"/>
    <p:sldId id="921" r:id="rId24"/>
    <p:sldId id="914" r:id="rId25"/>
    <p:sldId id="916" r:id="rId26"/>
    <p:sldId id="905" r:id="rId27"/>
    <p:sldId id="922" r:id="rId28"/>
    <p:sldId id="904" r:id="rId29"/>
    <p:sldId id="928" r:id="rId30"/>
    <p:sldId id="929" r:id="rId31"/>
    <p:sldId id="930" r:id="rId32"/>
    <p:sldId id="931" r:id="rId33"/>
    <p:sldId id="923" r:id="rId34"/>
    <p:sldId id="893" r:id="rId35"/>
    <p:sldId id="891" r:id="rId36"/>
    <p:sldId id="894" r:id="rId37"/>
    <p:sldId id="933" r:id="rId38"/>
    <p:sldId id="908" r:id="rId39"/>
    <p:sldId id="934" r:id="rId40"/>
    <p:sldId id="906" r:id="rId41"/>
    <p:sldId id="936" r:id="rId42"/>
    <p:sldId id="935" r:id="rId43"/>
    <p:sldId id="924" r:id="rId44"/>
    <p:sldId id="942" r:id="rId45"/>
    <p:sldId id="944" r:id="rId46"/>
    <p:sldId id="938" r:id="rId47"/>
    <p:sldId id="943" r:id="rId48"/>
    <p:sldId id="941" r:id="rId49"/>
    <p:sldId id="925" r:id="rId50"/>
    <p:sldId id="961" r:id="rId51"/>
    <p:sldId id="962" r:id="rId52"/>
    <p:sldId id="963" r:id="rId5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6457" autoAdjust="0"/>
  </p:normalViewPr>
  <p:slideViewPr>
    <p:cSldViewPr snapToGrid="0">
      <p:cViewPr varScale="1">
        <p:scale>
          <a:sx n="41" d="100"/>
          <a:sy n="41" d="100"/>
        </p:scale>
        <p:origin x="852" y="39"/>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558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1">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10-01T15:10:13.783" idx="2">
    <p:pos x="6912" y="148"/>
    <p:text>It would be helpful to add few comments on how to make the android emulator faster.
- Install the Intel HAX module
- Disable Hyper-V to make the emulator faster or have a boot option that will boot into Windows without Hyper-V (http://serena-yeoh.blogspot.com/2014/02/boost-performance-of-android-emulator.html)
- Also have the option to install 3rd party emulators like Genymotion</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92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C40D553-C046-4F19-92B4-3645428110C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502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412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6926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951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1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224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49551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157262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55806522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95929879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2089874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57059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9396886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5979860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29241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396375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89702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05655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46575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46086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35224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05954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58822195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964884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6655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577535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39199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1780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3921681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0734584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69271089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591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443459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408912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794218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42259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606278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460286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1828952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2332275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96378531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88653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70755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2569931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752600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6895916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995665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37524767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31378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98363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0398214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8743623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9017919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73070797"/>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95294"/>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188281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0457302"/>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80240137"/>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020336209"/>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0000040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136774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29899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95029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3940962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73836443"/>
      </p:ext>
    </p:extLst>
  </p:cSld>
  <p:clrMapOvr>
    <a:masterClrMapping/>
  </p:clrMapOvr>
  <p:transition>
    <p:fade/>
  </p:transition>
  <p:timing>
    <p:tnLst>
      <p:par>
        <p:cTn id="1" dur="indefinite" restart="never" nodeType="tmRoot"/>
      </p:par>
    </p:tnLst>
  </p:timing>
  <p:hf hdr="0"/>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486173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99485976"/>
      </p:ext>
    </p:extLst>
  </p:cSld>
  <p:clrMapOvr>
    <a:masterClrMapping/>
  </p:clrMapOvr>
  <p:transition>
    <p:fade/>
  </p:transition>
  <p:timing>
    <p:tnLst>
      <p:par>
        <p:cTn id="1" dur="indefinite" restart="never" nodeType="tmRoot"/>
      </p:par>
    </p:tnLst>
  </p:timing>
  <p:hf hdr="0"/>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6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607654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006225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02684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1"/>
            <a:ext cx="9858104" cy="899665"/>
          </a:xfrm>
        </p:spPr>
        <p:txBody>
          <a:bodyPr/>
          <a:lstStyle>
            <a:lvl1pPr marL="228606" indent="-228606">
              <a:defRPr sz="587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2298373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6981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362862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960449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04604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5953493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090654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20639217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2170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074358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5490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185919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86497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982703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1333534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8056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7495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79356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14198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090134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3264721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03631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50552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5738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161886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630717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90298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8591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10669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48210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57582251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6084813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74613950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4513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872481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44063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68500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207381157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22344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620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03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833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87257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34660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176462517"/>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102170985"/>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9608584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32309224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629248"/>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33915"/>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1855365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475569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90324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890732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55026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877175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643526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34400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7780310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99341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30644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3786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6838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5983861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149686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992902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6086344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00777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29709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659016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73224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62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77176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55713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4.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4.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3.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image" Target="../media/image16.png"/><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6.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image" Target="../media/image16.png"/><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7.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theme" Target="../theme/theme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image" Target="../media/image16.png"/><Relationship Id="rId5" Type="http://schemas.openxmlformats.org/officeDocument/2006/relationships/slideLayout" Target="../slideLayouts/slideLayout170.xml"/><Relationship Id="rId10" Type="http://schemas.openxmlformats.org/officeDocument/2006/relationships/theme" Target="../theme/theme9.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720189528"/>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95418376"/>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90764550"/>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2482755028"/>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257137866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7342338"/>
      </p:ext>
    </p:extLst>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 id="2147484271" r:id="rId15"/>
    <p:sldLayoutId id="2147484272" r:id="rId16"/>
    <p:sldLayoutId id="2147484273" r:id="rId17"/>
    <p:sldLayoutId id="2147484274" r:id="rId18"/>
    <p:sldLayoutId id="2147484275" r:id="rId19"/>
    <p:sldLayoutId id="2147484276" r:id="rId20"/>
    <p:sldLayoutId id="2147484277" r:id="rId21"/>
    <p:sldLayoutId id="2147484278" r:id="rId22"/>
    <p:sldLayoutId id="2147484279" r:id="rId23"/>
    <p:sldLayoutId id="2147484280" r:id="rId24"/>
    <p:sldLayoutId id="2147484281" r:id="rId25"/>
    <p:sldLayoutId id="2147484282" r:id="rId26"/>
    <p:sldLayoutId id="2147484283" r:id="rId27"/>
    <p:sldLayoutId id="2147484284" r:id="rId28"/>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03606414"/>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developer.android.com/about/dashboards/index.html"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8.xml"/><Relationship Id="rId1" Type="http://schemas.openxmlformats.org/officeDocument/2006/relationships/slideLayout" Target="../slideLayouts/slideLayout122.xml"/><Relationship Id="rId5" Type="http://schemas.openxmlformats.org/officeDocument/2006/relationships/image" Target="../media/image57.emf"/><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170.xml"/><Relationship Id="rId4" Type="http://schemas.openxmlformats.org/officeDocument/2006/relationships/image" Target="../media/image22.emf"/></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9.xml"/><Relationship Id="rId1" Type="http://schemas.openxmlformats.org/officeDocument/2006/relationships/slideLayout" Target="../slideLayouts/slideLayout132.xml"/><Relationship Id="rId6" Type="http://schemas.openxmlformats.org/officeDocument/2006/relationships/image" Target="../media/image59.emf"/><Relationship Id="rId11" Type="http://schemas.openxmlformats.org/officeDocument/2006/relationships/image" Target="../media/image61.png"/><Relationship Id="rId5" Type="http://schemas.openxmlformats.org/officeDocument/2006/relationships/image" Target="../media/image58.emf"/><Relationship Id="rId10" Type="http://schemas.openxmlformats.org/officeDocument/2006/relationships/image" Target="../media/image60.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Android Architecture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
        <p:nvSpPr>
          <p:cNvPr id="5" name="Rounded Rectangle 4"/>
          <p:cNvSpPr/>
          <p:nvPr/>
        </p:nvSpPr>
        <p:spPr bwMode="auto">
          <a:xfrm>
            <a:off x="1557375" y="1875960"/>
            <a:ext cx="3215041" cy="776555"/>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1557375" y="2812727"/>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212895" y="2812727"/>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1571989" y="3756948"/>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Runtime</a:t>
            </a:r>
          </a:p>
        </p:txBody>
      </p:sp>
      <p:sp>
        <p:nvSpPr>
          <p:cNvPr id="9" name="Rounded Rectangle 8"/>
          <p:cNvSpPr/>
          <p:nvPr/>
        </p:nvSpPr>
        <p:spPr bwMode="auto">
          <a:xfrm>
            <a:off x="1574077" y="4723538"/>
            <a:ext cx="8293034"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 Kernel</a:t>
            </a:r>
          </a:p>
        </p:txBody>
      </p:sp>
      <p:sp>
        <p:nvSpPr>
          <p:cNvPr id="10" name="Rounded Rectangle 9"/>
          <p:cNvSpPr/>
          <p:nvPr/>
        </p:nvSpPr>
        <p:spPr bwMode="auto">
          <a:xfrm>
            <a:off x="664009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a</a:t>
            </a:r>
            <a:r>
              <a:rPr lang="en-US" sz="2200" dirty="0" smtClean="0">
                <a:gradFill>
                  <a:gsLst>
                    <a:gs pos="0">
                      <a:srgbClr val="FFFFFF"/>
                    </a:gs>
                    <a:gs pos="100000">
                      <a:srgbClr val="FFFFFF"/>
                    </a:gs>
                  </a:gsLst>
                  <a:lin ang="5400000" scaled="0"/>
                </a:gradFill>
                <a:ea typeface="Segoe UI" pitchFamily="34" charset="0"/>
                <a:cs typeface="Segoe UI" pitchFamily="34" charset="0"/>
              </a:rPr>
              <a:t>ndroid.*</a:t>
            </a:r>
          </a:p>
        </p:txBody>
      </p:sp>
      <p:sp>
        <p:nvSpPr>
          <p:cNvPr id="11" name="Rounded Rectangle 10"/>
          <p:cNvSpPr/>
          <p:nvPr/>
        </p:nvSpPr>
        <p:spPr bwMode="auto">
          <a:xfrm>
            <a:off x="829561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j</a:t>
            </a:r>
            <a:r>
              <a:rPr lang="en-US" sz="2200" dirty="0" smtClean="0">
                <a:gradFill>
                  <a:gsLst>
                    <a:gs pos="0">
                      <a:srgbClr val="FFFFFF"/>
                    </a:gs>
                    <a:gs pos="100000">
                      <a:srgbClr val="FFFFFF"/>
                    </a:gs>
                  </a:gsLst>
                  <a:lin ang="5400000" scaled="0"/>
                </a:gradFill>
                <a:ea typeface="Segoe UI" pitchFamily="34" charset="0"/>
                <a:cs typeface="Segoe UI" pitchFamily="34" charset="0"/>
              </a:rPr>
              <a:t>ava.*</a:t>
            </a:r>
          </a:p>
        </p:txBody>
      </p:sp>
      <p:sp>
        <p:nvSpPr>
          <p:cNvPr id="12" name="Rounded Rectangle 11"/>
          <p:cNvSpPr/>
          <p:nvPr/>
        </p:nvSpPr>
        <p:spPr bwMode="auto">
          <a:xfrm>
            <a:off x="6654711" y="3779164"/>
            <a:ext cx="3215041" cy="776555"/>
          </a:xfrm>
          <a:prstGeom prst="roundRect">
            <a:avLst/>
          </a:prstGeom>
          <a:solidFill>
            <a:schemeClr val="accent3">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Dalvik</a:t>
            </a:r>
            <a:r>
              <a:rPr lang="en-US" sz="2200" dirty="0" smtClean="0">
                <a:gradFill>
                  <a:gsLst>
                    <a:gs pos="0">
                      <a:srgbClr val="FFFFFF"/>
                    </a:gs>
                    <a:gs pos="100000">
                      <a:srgbClr val="FFFFFF"/>
                    </a:gs>
                  </a:gsLst>
                  <a:lin ang="5400000" scaled="0"/>
                </a:gradFill>
                <a:ea typeface="Segoe UI" pitchFamily="34" charset="0"/>
                <a:cs typeface="Segoe UI" pitchFamily="34" charset="0"/>
              </a:rPr>
              <a:t> Runtime</a:t>
            </a:r>
          </a:p>
        </p:txBody>
      </p:sp>
      <p:sp>
        <p:nvSpPr>
          <p:cNvPr id="13" name="Right Arrow 12"/>
          <p:cNvSpPr/>
          <p:nvPr/>
        </p:nvSpPr>
        <p:spPr bwMode="auto">
          <a:xfrm>
            <a:off x="5109281" y="2812727"/>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ea typeface="Segoe UI" pitchFamily="34" charset="0"/>
                <a:cs typeface="Segoe UI" pitchFamily="34" charset="0"/>
              </a:rPr>
              <a:t>MCW</a:t>
            </a:r>
          </a:p>
        </p:txBody>
      </p:sp>
      <p:sp>
        <p:nvSpPr>
          <p:cNvPr id="14" name="Right Arrow 13"/>
          <p:cNvSpPr/>
          <p:nvPr/>
        </p:nvSpPr>
        <p:spPr bwMode="auto">
          <a:xfrm flipH="1">
            <a:off x="5011160" y="3734884"/>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solidFill>
                  <a:schemeClr val="tx1"/>
                </a:solidFill>
                <a:ea typeface="Segoe UI" pitchFamily="34" charset="0"/>
                <a:cs typeface="Segoe UI" pitchFamily="34" charset="0"/>
              </a:rPr>
              <a:t>A</a:t>
            </a:r>
            <a:r>
              <a:rPr lang="en-US" dirty="0" smtClean="0">
                <a:solidFill>
                  <a:schemeClr val="tx1"/>
                </a:solidFill>
                <a:ea typeface="Segoe UI" pitchFamily="34" charset="0"/>
                <a:cs typeface="Segoe UI" pitchFamily="34" charset="0"/>
              </a:rPr>
              <a:t>CW</a:t>
            </a:r>
          </a:p>
        </p:txBody>
      </p:sp>
    </p:spTree>
    <p:extLst>
      <p:ext uri="{BB962C8B-B14F-4D97-AF65-F5344CB8AC3E}">
        <p14:creationId xmlns:p14="http://schemas.microsoft.com/office/powerpoint/2010/main" val="19803983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7720" y="934299"/>
            <a:ext cx="11042945" cy="5303663"/>
          </a:xfrm>
          <a:prstGeom prst="rect">
            <a:avLst/>
          </a:prstGeom>
        </p:spPr>
      </p:pic>
      <p:sp>
        <p:nvSpPr>
          <p:cNvPr id="3" name="TextBox 2"/>
          <p:cNvSpPr txBox="1"/>
          <p:nvPr/>
        </p:nvSpPr>
        <p:spPr>
          <a:xfrm>
            <a:off x="287720" y="313152"/>
            <a:ext cx="11638058"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Android usage statistics </a:t>
            </a:r>
            <a:r>
              <a:rPr lang="en-US" sz="2400" spc="-70" dirty="0">
                <a:gradFill>
                  <a:gsLst>
                    <a:gs pos="2917">
                      <a:schemeClr val="bg2"/>
                    </a:gs>
                    <a:gs pos="95000">
                      <a:schemeClr val="bg2"/>
                    </a:gs>
                  </a:gsLst>
                  <a:lin ang="5400000" scaled="0"/>
                </a:gradFill>
              </a:rPr>
              <a:t>from </a:t>
            </a:r>
            <a:r>
              <a:rPr lang="en-US" sz="2400" spc="-70" dirty="0">
                <a:gradFill>
                  <a:gsLst>
                    <a:gs pos="2917">
                      <a:schemeClr val="bg2"/>
                    </a:gs>
                    <a:gs pos="95000">
                      <a:schemeClr val="bg2"/>
                    </a:gs>
                  </a:gsLst>
                  <a:lin ang="5400000" scaled="0"/>
                </a:gradFill>
                <a:hlinkClick r:id="rId3"/>
              </a:rPr>
              <a:t>http://</a:t>
            </a:r>
            <a:r>
              <a:rPr lang="en-US" sz="2400" spc="-70" dirty="0" smtClean="0">
                <a:gradFill>
                  <a:gsLst>
                    <a:gs pos="2917">
                      <a:schemeClr val="bg2"/>
                    </a:gs>
                    <a:gs pos="95000">
                      <a:schemeClr val="bg2"/>
                    </a:gs>
                  </a:gsLst>
                  <a:lin ang="5400000" scaled="0"/>
                </a:gradFill>
                <a:hlinkClick r:id="rId3"/>
              </a:rPr>
              <a:t>developer.android.com/about/dashboards/index.html</a:t>
            </a:r>
            <a:r>
              <a:rPr lang="en-US" sz="2400" spc="-70" dirty="0" smtClean="0">
                <a:gradFill>
                  <a:gsLst>
                    <a:gs pos="2917">
                      <a:schemeClr val="bg2"/>
                    </a:gs>
                    <a:gs pos="95000">
                      <a:schemeClr val="bg2"/>
                    </a:gs>
                  </a:gsLst>
                  <a:lin ang="5400000" scaled="0"/>
                </a:gradFill>
              </a:rPr>
              <a:t> </a:t>
            </a:r>
          </a:p>
        </p:txBody>
      </p:sp>
    </p:spTree>
    <p:extLst>
      <p:ext uri="{BB962C8B-B14F-4D97-AF65-F5344CB8AC3E}">
        <p14:creationId xmlns:p14="http://schemas.microsoft.com/office/powerpoint/2010/main" val="148965257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iOS Architecture</a:t>
            </a:r>
            <a:endParaRPr lang="en-US" dirty="0"/>
          </a:p>
        </p:txBody>
      </p:sp>
      <p:sp>
        <p:nvSpPr>
          <p:cNvPr id="3" name="Text Placeholder 2"/>
          <p:cNvSpPr>
            <a:spLocks noGrp="1"/>
          </p:cNvSpPr>
          <p:nvPr>
            <p:ph type="body" sz="quarter" idx="10"/>
          </p:nvPr>
        </p:nvSpPr>
        <p:spPr/>
        <p:txBody>
          <a:bodyPr/>
          <a:lstStyle/>
          <a:p>
            <a:r>
              <a:rPr lang="en-US" dirty="0" smtClean="0"/>
              <a:t>Apple does not allow for runtimes on iOS</a:t>
            </a:r>
          </a:p>
          <a:p>
            <a:pPr lvl="1"/>
            <a:r>
              <a:rPr lang="en-US" dirty="0" smtClean="0"/>
              <a:t>App must be packages with everything it needs to run on iOS</a:t>
            </a:r>
          </a:p>
          <a:p>
            <a:pPr lvl="1"/>
            <a:r>
              <a:rPr lang="en-US" dirty="0" smtClean="0"/>
              <a:t>Compilation of app must be done on computer with iOS not Windows </a:t>
            </a:r>
            <a:endParaRPr lang="en-US" dirty="0"/>
          </a:p>
        </p:txBody>
      </p:sp>
      <p:sp>
        <p:nvSpPr>
          <p:cNvPr id="4" name="Slide Number Placeholder 3"/>
          <p:cNvSpPr>
            <a:spLocks noGrp="1"/>
          </p:cNvSpPr>
          <p:nvPr>
            <p:ph type="sldNum" sz="quarter" idx="12"/>
          </p:nvPr>
        </p:nvSpPr>
        <p:spPr>
          <a:xfrm>
            <a:off x="658487" y="6437135"/>
            <a:ext cx="560686" cy="219456"/>
          </a:xfrm>
        </p:spPr>
        <p:txBody>
          <a:bodyPr/>
          <a:lstStyle/>
          <a:p>
            <a:fld id="{727B4C2D-45E2-4621-8491-2995EB46A674}" type="slidenum">
              <a:rPr lang="en-US" smtClean="0"/>
              <a:pPr/>
              <a:t>12</a:t>
            </a:fld>
            <a:endParaRPr lang="en-US" dirty="0"/>
          </a:p>
        </p:txBody>
      </p:sp>
      <p:grpSp>
        <p:nvGrpSpPr>
          <p:cNvPr id="15" name="Group 14"/>
          <p:cNvGrpSpPr/>
          <p:nvPr/>
        </p:nvGrpSpPr>
        <p:grpSpPr>
          <a:xfrm>
            <a:off x="1691837" y="3094028"/>
            <a:ext cx="5060515" cy="2417524"/>
            <a:chOff x="1878904" y="2755726"/>
            <a:chExt cx="3666150" cy="2417524"/>
          </a:xfrm>
        </p:grpSpPr>
        <p:sp>
          <p:nvSpPr>
            <p:cNvPr id="5" name="Rounded Rectangle 4"/>
            <p:cNvSpPr/>
            <p:nvPr/>
          </p:nvSpPr>
          <p:spPr bwMode="auto">
            <a:xfrm>
              <a:off x="1878904" y="2755726"/>
              <a:ext cx="3666150" cy="2417524"/>
            </a:xfrm>
            <a:prstGeom prst="roundRect">
              <a:avLst>
                <a:gd name="adj" fmla="val 7477"/>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2095994" y="4149693"/>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751514" y="414969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2095994" y="3293032"/>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Application Code</a:t>
              </a:r>
            </a:p>
          </p:txBody>
        </p:sp>
      </p:grpSp>
      <p:sp>
        <p:nvSpPr>
          <p:cNvPr id="9" name="Rounded Rectangle 8"/>
          <p:cNvSpPr/>
          <p:nvPr/>
        </p:nvSpPr>
        <p:spPr bwMode="auto">
          <a:xfrm>
            <a:off x="1691837" y="5660580"/>
            <a:ext cx="5060515"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Tree>
    <p:extLst>
      <p:ext uri="{BB962C8B-B14F-4D97-AF65-F5344CB8AC3E}">
        <p14:creationId xmlns:p14="http://schemas.microsoft.com/office/powerpoint/2010/main" val="213621078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3</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935641" y="3053097"/>
            <a:ext cx="9721849" cy="3784799"/>
          </a:xfrm>
          <a:prstGeom prst="rect">
            <a:avLst/>
          </a:prstGeom>
        </p:spPr>
      </p:pic>
    </p:spTree>
    <p:extLst>
      <p:ext uri="{BB962C8B-B14F-4D97-AF65-F5344CB8AC3E}">
        <p14:creationId xmlns:p14="http://schemas.microsoft.com/office/powerpoint/2010/main" val="22923565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49175" y="489813"/>
            <a:ext cx="4918950" cy="4608279"/>
          </a:xfrm>
          <a:prstGeom prst="rect">
            <a:avLst/>
          </a:prstGeom>
        </p:spPr>
      </p:pic>
      <p:sp>
        <p:nvSpPr>
          <p:cNvPr id="4" name="Title 3"/>
          <p:cNvSpPr>
            <a:spLocks noGrp="1"/>
          </p:cNvSpPr>
          <p:nvPr>
            <p:ph type="title"/>
          </p:nvPr>
        </p:nvSpPr>
        <p:spPr/>
        <p:txBody>
          <a:bodyPr/>
          <a:lstStyle/>
          <a:p>
            <a:r>
              <a:rPr lang="en-US" dirty="0" smtClean="0"/>
              <a:t>Xamarin Installer</a:t>
            </a:r>
            <a:endParaRPr lang="en-US" dirty="0"/>
          </a:p>
        </p:txBody>
      </p:sp>
      <p:sp>
        <p:nvSpPr>
          <p:cNvPr id="5" name="Text Placeholder 4"/>
          <p:cNvSpPr>
            <a:spLocks noGrp="1"/>
          </p:cNvSpPr>
          <p:nvPr>
            <p:ph type="body" sz="quarter" idx="10"/>
          </p:nvPr>
        </p:nvSpPr>
        <p:spPr/>
        <p:txBody>
          <a:bodyPr/>
          <a:lstStyle/>
          <a:p>
            <a:r>
              <a:rPr lang="en-US" dirty="0" smtClean="0"/>
              <a:t>What does it install?</a:t>
            </a:r>
          </a:p>
          <a:p>
            <a:pPr lvl="1"/>
            <a:r>
              <a:rPr lang="en-US" dirty="0" smtClean="0"/>
              <a:t>Integration support into Visual Studio</a:t>
            </a:r>
          </a:p>
          <a:p>
            <a:pPr lvl="1"/>
            <a:r>
              <a:rPr lang="en-US" dirty="0" smtClean="0"/>
              <a:t>Java JDK</a:t>
            </a:r>
          </a:p>
          <a:p>
            <a:pPr lvl="1"/>
            <a:r>
              <a:rPr lang="en-US" dirty="0" smtClean="0"/>
              <a:t>Android SDK</a:t>
            </a:r>
          </a:p>
          <a:p>
            <a:pPr lvl="1"/>
            <a:r>
              <a:rPr lang="en-US" dirty="0"/>
              <a:t>GTK# </a:t>
            </a:r>
            <a:r>
              <a:rPr lang="en-US" sz="1800" i="1" dirty="0" smtClean="0"/>
              <a:t>(UI Toolkit </a:t>
            </a:r>
            <a:r>
              <a:rPr lang="en-US" sz="1800" i="1" dirty="0"/>
              <a:t>for mono and .</a:t>
            </a:r>
            <a:r>
              <a:rPr lang="en-US" sz="1800" i="1" dirty="0" smtClean="0"/>
              <a:t>NET)</a:t>
            </a:r>
            <a:endParaRPr lang="en-US" i="1" dirty="0" smtClean="0"/>
          </a:p>
          <a:p>
            <a:pPr lvl="1"/>
            <a:r>
              <a:rPr lang="en-US" dirty="0" smtClean="0"/>
              <a:t>Xamarin Studio</a:t>
            </a:r>
            <a:endParaRPr lang="en-US" dirty="0"/>
          </a:p>
        </p:txBody>
      </p:sp>
      <p:grpSp>
        <p:nvGrpSpPr>
          <p:cNvPr id="6" name="Group 5"/>
          <p:cNvGrpSpPr/>
          <p:nvPr/>
        </p:nvGrpSpPr>
        <p:grpSpPr>
          <a:xfrm>
            <a:off x="1138642" y="4196218"/>
            <a:ext cx="4798696" cy="2511469"/>
            <a:chOff x="824817" y="1548586"/>
            <a:chExt cx="9267767" cy="4644083"/>
          </a:xfrm>
        </p:grpSpPr>
        <p:pic>
          <p:nvPicPr>
            <p:cNvPr id="7" name="Picture 6"/>
            <p:cNvPicPr>
              <a:picLocks noChangeAspect="1"/>
            </p:cNvPicPr>
            <p:nvPr/>
          </p:nvPicPr>
          <p:blipFill>
            <a:blip r:embed="rId3"/>
            <a:stretch>
              <a:fillRect/>
            </a:stretch>
          </p:blipFill>
          <p:spPr>
            <a:xfrm>
              <a:off x="824817" y="1548586"/>
              <a:ext cx="9267767" cy="2738371"/>
            </a:xfrm>
            <a:prstGeom prst="rect">
              <a:avLst/>
            </a:prstGeom>
            <a:ln>
              <a:solidFill>
                <a:schemeClr val="bg1">
                  <a:lumMod val="65000"/>
                </a:schemeClr>
              </a:solidFill>
            </a:ln>
          </p:spPr>
        </p:pic>
        <p:pic>
          <p:nvPicPr>
            <p:cNvPr id="8" name="Picture 7"/>
            <p:cNvPicPr>
              <a:picLocks noChangeAspect="1"/>
            </p:cNvPicPr>
            <p:nvPr/>
          </p:nvPicPr>
          <p:blipFill>
            <a:blip r:embed="rId4"/>
            <a:stretch>
              <a:fillRect/>
            </a:stretch>
          </p:blipFill>
          <p:spPr>
            <a:xfrm>
              <a:off x="5458700" y="3350352"/>
              <a:ext cx="4355759" cy="2842317"/>
            </a:xfrm>
            <a:prstGeom prst="rect">
              <a:avLst/>
            </a:prstGeom>
          </p:spPr>
        </p:pic>
      </p:grpSp>
    </p:spTree>
    <p:extLst>
      <p:ext uri="{BB962C8B-B14F-4D97-AF65-F5344CB8AC3E}">
        <p14:creationId xmlns:p14="http://schemas.microsoft.com/office/powerpoint/2010/main" val="3848751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1440" y="1333804"/>
            <a:ext cx="6454426" cy="5136585"/>
          </a:xfrm>
          <a:prstGeom prst="rect">
            <a:avLst/>
          </a:prstGeom>
        </p:spPr>
      </p:pic>
      <p:sp>
        <p:nvSpPr>
          <p:cNvPr id="3" name="Title 2"/>
          <p:cNvSpPr>
            <a:spLocks noGrp="1"/>
          </p:cNvSpPr>
          <p:nvPr>
            <p:ph type="title"/>
          </p:nvPr>
        </p:nvSpPr>
        <p:spPr/>
        <p:txBody>
          <a:bodyPr/>
          <a:lstStyle/>
          <a:p>
            <a:r>
              <a:rPr lang="en-US" dirty="0" smtClean="0"/>
              <a:t>Tools &gt; Options &gt; Xamarin</a:t>
            </a:r>
            <a:endParaRPr lang="en-US" dirty="0"/>
          </a:p>
        </p:txBody>
      </p:sp>
    </p:spTree>
    <p:extLst>
      <p:ext uri="{BB962C8B-B14F-4D97-AF65-F5344CB8AC3E}">
        <p14:creationId xmlns:p14="http://schemas.microsoft.com/office/powerpoint/2010/main" val="28559172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Xamarin </a:t>
            </a:r>
            <a:r>
              <a:rPr lang="en-US" sz="8000" dirty="0" smtClean="0"/>
              <a:t>Apps</a:t>
            </a:r>
            <a:endParaRPr lang="en-US" sz="8000" dirty="0"/>
          </a:p>
        </p:txBody>
      </p:sp>
    </p:spTree>
    <p:extLst>
      <p:ext uri="{BB962C8B-B14F-4D97-AF65-F5344CB8AC3E}">
        <p14:creationId xmlns:p14="http://schemas.microsoft.com/office/powerpoint/2010/main" val="27515559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481" y="1910306"/>
            <a:ext cx="5204110" cy="3595805"/>
          </a:xfrm>
          <a:prstGeom prst="rect">
            <a:avLst/>
          </a:prstGeom>
        </p:spPr>
      </p:pic>
      <p:pic>
        <p:nvPicPr>
          <p:cNvPr id="3" name="Picture 2"/>
          <p:cNvPicPr>
            <a:picLocks noChangeAspect="1"/>
          </p:cNvPicPr>
          <p:nvPr/>
        </p:nvPicPr>
        <p:blipFill>
          <a:blip r:embed="rId3"/>
          <a:stretch>
            <a:fillRect/>
          </a:stretch>
        </p:blipFill>
        <p:spPr>
          <a:xfrm>
            <a:off x="6751597" y="1818866"/>
            <a:ext cx="4924425" cy="4610100"/>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7271034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314960" y="3172346"/>
            <a:ext cx="7284720" cy="2637425"/>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284720" y="4671006"/>
            <a:ext cx="4813616" cy="2149924"/>
          </a:xfrm>
          <a:prstGeom prst="rect">
            <a:avLst/>
          </a:prstGeom>
          <a:ln>
            <a:solidFill>
              <a:schemeClr val="bg1">
                <a:lumMod val="65000"/>
              </a:schemeClr>
            </a:solidFill>
          </a:ln>
        </p:spPr>
      </p:pic>
      <p:cxnSp>
        <p:nvCxnSpPr>
          <p:cNvPr id="9" name="Straight Arrow Connector 8"/>
          <p:cNvCxnSpPr/>
          <p:nvPr/>
        </p:nvCxnSpPr>
        <p:spPr>
          <a:xfrm>
            <a:off x="6858000" y="4968240"/>
            <a:ext cx="335280" cy="71120"/>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200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Activity-based User Interface Code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1081386" y="1212827"/>
            <a:ext cx="9220854" cy="5186730"/>
          </a:xfrm>
          <a:prstGeom prst="rect">
            <a:avLst/>
          </a:prstGeom>
          <a:ln>
            <a:solidFill>
              <a:schemeClr val="bg1">
                <a:lumMod val="50000"/>
              </a:schemeClr>
            </a:solidFill>
          </a:ln>
        </p:spPr>
      </p:pic>
    </p:spTree>
    <p:extLst>
      <p:ext uri="{BB962C8B-B14F-4D97-AF65-F5344CB8AC3E}">
        <p14:creationId xmlns:p14="http://schemas.microsoft.com/office/powerpoint/2010/main" val="13968705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Xamarin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with an Android Emulator</a:t>
            </a:r>
            <a:endParaRPr lang="en-US" dirty="0"/>
          </a:p>
        </p:txBody>
      </p:sp>
      <p:sp>
        <p:nvSpPr>
          <p:cNvPr id="5" name="Text Placeholder 4"/>
          <p:cNvSpPr>
            <a:spLocks noGrp="1"/>
          </p:cNvSpPr>
          <p:nvPr>
            <p:ph type="body" sz="quarter" idx="10"/>
          </p:nvPr>
        </p:nvSpPr>
        <p:spPr/>
        <p:txBody>
          <a:bodyPr/>
          <a:lstStyle/>
          <a:p>
            <a:r>
              <a:rPr lang="en-US" sz="3600" dirty="0" smtClean="0"/>
              <a:t>Android emulators created with Android SDK can be slow</a:t>
            </a:r>
          </a:p>
          <a:p>
            <a:pPr lvl="1"/>
            <a:r>
              <a:rPr lang="en-US" dirty="0" smtClean="0"/>
              <a:t>You can optimize performance by installing the </a:t>
            </a:r>
            <a:r>
              <a:rPr lang="en-US" dirty="0"/>
              <a:t>Intel HAX module</a:t>
            </a:r>
          </a:p>
          <a:p>
            <a:pPr lvl="1"/>
            <a:r>
              <a:rPr lang="en-US" dirty="0"/>
              <a:t>Intel HAX module </a:t>
            </a:r>
            <a:r>
              <a:rPr lang="en-US" dirty="0" smtClean="0"/>
              <a:t>requires disabling Hyper-V</a:t>
            </a:r>
          </a:p>
          <a:p>
            <a:pPr lvl="2"/>
            <a:r>
              <a:rPr lang="en-US" sz="2000" dirty="0">
                <a:solidFill>
                  <a:srgbClr val="C00000"/>
                </a:solidFill>
              </a:rPr>
              <a:t>http://serena-yeoh.blogspot.com/2014/02/boost-performance-of-android-emulator.html</a:t>
            </a:r>
            <a:endParaRPr lang="en-US" sz="2000" dirty="0" smtClean="0">
              <a:solidFill>
                <a:srgbClr val="C00000"/>
              </a:solidFill>
            </a:endParaRPr>
          </a:p>
          <a:p>
            <a:pPr lvl="1"/>
            <a:r>
              <a:rPr lang="en-US" dirty="0" smtClean="0"/>
              <a:t>Use 3</a:t>
            </a:r>
            <a:r>
              <a:rPr lang="en-US" baseline="30000" dirty="0" smtClean="0"/>
              <a:t>rd</a:t>
            </a:r>
            <a:r>
              <a:rPr lang="en-US" dirty="0" smtClean="0"/>
              <a:t> party emulator such as </a:t>
            </a:r>
            <a:r>
              <a:rPr lang="en-US" dirty="0" err="1" smtClean="0"/>
              <a:t>Genymotion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7340451" y="3368509"/>
            <a:ext cx="4586265" cy="3250504"/>
          </a:xfrm>
          <a:prstGeom prst="rect">
            <a:avLst/>
          </a:prstGeom>
        </p:spPr>
      </p:pic>
    </p:spTree>
    <p:extLst>
      <p:ext uri="{BB962C8B-B14F-4D97-AF65-F5344CB8AC3E}">
        <p14:creationId xmlns:p14="http://schemas.microsoft.com/office/powerpoint/2010/main" val="19987352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Testing an Android App using Xamarin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7550081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for Office </a:t>
            </a:r>
            <a:r>
              <a:rPr lang="en-US" dirty="0" smtClean="0"/>
              <a:t>365</a:t>
            </a:r>
            <a:endParaRPr lang="en-US" dirty="0"/>
          </a:p>
        </p:txBody>
      </p:sp>
    </p:spTree>
    <p:extLst>
      <p:ext uri="{BB962C8B-B14F-4D97-AF65-F5344CB8AC3E}">
        <p14:creationId xmlns:p14="http://schemas.microsoft.com/office/powerpoint/2010/main" val="37176631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811235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642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Nuget</a:t>
            </a:r>
            <a:r>
              <a:rPr lang="en-US" sz="4400" dirty="0" smtClean="0"/>
              <a:t> Packages Added with Connected Services</a:t>
            </a:r>
            <a:endParaRPr lang="en-US" sz="4400" dirty="0"/>
          </a:p>
        </p:txBody>
      </p:sp>
      <p:sp>
        <p:nvSpPr>
          <p:cNvPr id="3" name="Text Placeholder 2"/>
          <p:cNvSpPr>
            <a:spLocks noGrp="1"/>
          </p:cNvSpPr>
          <p:nvPr>
            <p:ph type="body" sz="quarter" idx="10"/>
          </p:nvPr>
        </p:nvSpPr>
        <p:spPr/>
        <p:txBody>
          <a:bodyPr/>
          <a:lstStyle/>
          <a:p>
            <a:r>
              <a:rPr lang="en-US" sz="2800" dirty="0" smtClean="0"/>
              <a:t>These packages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14" name="Picture 13"/>
          <p:cNvPicPr>
            <a:picLocks noChangeAspect="1"/>
          </p:cNvPicPr>
          <p:nvPr/>
        </p:nvPicPr>
        <p:blipFill>
          <a:blip r:embed="rId3"/>
          <a:stretch>
            <a:fillRect/>
          </a:stretch>
        </p:blipFill>
        <p:spPr>
          <a:xfrm>
            <a:off x="914400" y="1998089"/>
            <a:ext cx="8077199" cy="4198129"/>
          </a:xfrm>
          <a:prstGeom prst="rect">
            <a:avLst/>
          </a:prstGeom>
        </p:spPr>
      </p:pic>
    </p:spTree>
    <p:extLst>
      <p:ext uri="{BB962C8B-B14F-4D97-AF65-F5344CB8AC3E}">
        <p14:creationId xmlns:p14="http://schemas.microsoft.com/office/powerpoint/2010/main" val="26994102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Assemblies Added with Connected Services</a:t>
            </a:r>
            <a:endParaRPr lang="en-US" sz="4800" dirty="0"/>
          </a:p>
        </p:txBody>
      </p:sp>
      <p:sp>
        <p:nvSpPr>
          <p:cNvPr id="3" name="Text Placeholder 2"/>
          <p:cNvSpPr>
            <a:spLocks noGrp="1"/>
          </p:cNvSpPr>
          <p:nvPr>
            <p:ph type="body" sz="quarter" idx="10"/>
          </p:nvPr>
        </p:nvSpPr>
        <p:spPr/>
        <p:txBody>
          <a:bodyPr/>
          <a:lstStyle/>
          <a:p>
            <a:r>
              <a:rPr lang="en-US" sz="2800" dirty="0" smtClean="0"/>
              <a:t>These assemblies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12" name="Picture 11"/>
          <p:cNvPicPr>
            <a:picLocks noChangeAspect="1"/>
          </p:cNvPicPr>
          <p:nvPr/>
        </p:nvPicPr>
        <p:blipFill>
          <a:blip r:embed="rId3"/>
          <a:stretch>
            <a:fillRect/>
          </a:stretch>
        </p:blipFill>
        <p:spPr>
          <a:xfrm>
            <a:off x="872163" y="1971830"/>
            <a:ext cx="2612717" cy="2387483"/>
          </a:xfrm>
          <a:prstGeom prst="rect">
            <a:avLst/>
          </a:prstGeom>
          <a:ln>
            <a:solidFill>
              <a:schemeClr val="bg1">
                <a:lumMod val="50000"/>
              </a:schemeClr>
            </a:solidFill>
          </a:ln>
        </p:spPr>
      </p:pic>
      <p:pic>
        <p:nvPicPr>
          <p:cNvPr id="13" name="Picture 12"/>
          <p:cNvPicPr>
            <a:picLocks noChangeAspect="1"/>
          </p:cNvPicPr>
          <p:nvPr/>
        </p:nvPicPr>
        <p:blipFill rotWithShape="1">
          <a:blip r:embed="rId4"/>
          <a:srcRect b="14426"/>
          <a:stretch/>
        </p:blipFill>
        <p:spPr>
          <a:xfrm>
            <a:off x="3920015" y="2593403"/>
            <a:ext cx="7748110" cy="2644296"/>
          </a:xfrm>
          <a:prstGeom prst="rect">
            <a:avLst/>
          </a:prstGeom>
          <a:ln>
            <a:solidFill>
              <a:schemeClr val="bg1">
                <a:lumMod val="50000"/>
              </a:schemeClr>
            </a:solidFill>
          </a:ln>
        </p:spPr>
      </p:pic>
    </p:spTree>
    <p:extLst>
      <p:ext uri="{BB962C8B-B14F-4D97-AF65-F5344CB8AC3E}">
        <p14:creationId xmlns:p14="http://schemas.microsoft.com/office/powerpoint/2010/main" val="14451845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760" y="1335991"/>
            <a:ext cx="10277474" cy="4682856"/>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23519521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28</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23165527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9112" y="1375154"/>
            <a:ext cx="10593705" cy="4333158"/>
          </a:xfrm>
          <a:prstGeom prst="rect">
            <a:avLst/>
          </a:prstGeom>
          <a:ln>
            <a:solidFill>
              <a:schemeClr val="bg1">
                <a:lumMod val="50000"/>
              </a:schemeClr>
            </a:solidFill>
          </a:ln>
        </p:spPr>
      </p:pic>
      <p:sp>
        <p:nvSpPr>
          <p:cNvPr id="4" name="Title 3"/>
          <p:cNvSpPr>
            <a:spLocks noGrp="1"/>
          </p:cNvSpPr>
          <p:nvPr>
            <p:ph type="title"/>
          </p:nvPr>
        </p:nvSpPr>
        <p:spPr/>
        <p:txBody>
          <a:bodyPr/>
          <a:lstStyle/>
          <a:p>
            <a:r>
              <a:rPr lang="en-US" dirty="0" smtClean="0"/>
              <a:t>Programming with Office 365 Contacts</a:t>
            </a:r>
            <a:endParaRPr lang="en-US" dirty="0"/>
          </a:p>
        </p:txBody>
      </p:sp>
    </p:spTree>
    <p:extLst>
      <p:ext uri="{BB962C8B-B14F-4D97-AF65-F5344CB8AC3E}">
        <p14:creationId xmlns:p14="http://schemas.microsoft.com/office/powerpoint/2010/main" val="21092371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Shared Projects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19100" y="6399557"/>
            <a:ext cx="560686" cy="219456"/>
          </a:xfrm>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325119" y="1448373"/>
            <a:ext cx="4677881" cy="3251984"/>
          </a:xfrm>
          <a:prstGeom prst="rect">
            <a:avLst/>
          </a:prstGeom>
        </p:spPr>
      </p:pic>
      <p:pic>
        <p:nvPicPr>
          <p:cNvPr id="5" name="Picture 4"/>
          <p:cNvPicPr>
            <a:picLocks noChangeAspect="1"/>
          </p:cNvPicPr>
          <p:nvPr/>
        </p:nvPicPr>
        <p:blipFill>
          <a:blip r:embed="rId3"/>
          <a:stretch>
            <a:fillRect/>
          </a:stretch>
        </p:blipFill>
        <p:spPr>
          <a:xfrm>
            <a:off x="2664060" y="1713774"/>
            <a:ext cx="4677881" cy="3251984"/>
          </a:xfrm>
          <a:prstGeom prst="rect">
            <a:avLst/>
          </a:prstGeom>
        </p:spPr>
      </p:pic>
      <p:pic>
        <p:nvPicPr>
          <p:cNvPr id="6" name="Picture 5"/>
          <p:cNvPicPr>
            <a:picLocks noChangeAspect="1"/>
          </p:cNvPicPr>
          <p:nvPr/>
        </p:nvPicPr>
        <p:blipFill>
          <a:blip r:embed="rId4"/>
          <a:stretch>
            <a:fillRect/>
          </a:stretch>
        </p:blipFill>
        <p:spPr>
          <a:xfrm>
            <a:off x="4928522" y="1979175"/>
            <a:ext cx="4677881" cy="3251984"/>
          </a:xfrm>
          <a:prstGeom prst="rect">
            <a:avLst/>
          </a:prstGeom>
        </p:spPr>
      </p:pic>
      <p:pic>
        <p:nvPicPr>
          <p:cNvPr id="7" name="Picture 6"/>
          <p:cNvPicPr>
            <a:picLocks noChangeAspect="1"/>
          </p:cNvPicPr>
          <p:nvPr/>
        </p:nvPicPr>
        <p:blipFill>
          <a:blip r:embed="rId5"/>
          <a:stretch>
            <a:fillRect/>
          </a:stretch>
        </p:blipFill>
        <p:spPr>
          <a:xfrm>
            <a:off x="7267463" y="2244576"/>
            <a:ext cx="4677881" cy="3251984"/>
          </a:xfrm>
          <a:prstGeom prst="rect">
            <a:avLst/>
          </a:prstGeom>
        </p:spPr>
      </p:pic>
    </p:spTree>
    <p:extLst>
      <p:ext uri="{BB962C8B-B14F-4D97-AF65-F5344CB8AC3E}">
        <p14:creationId xmlns:p14="http://schemas.microsoft.com/office/powerpoint/2010/main" val="186764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Adding A Connected Service to a XAMARIN App</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05066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t>
            </a:r>
            <a:r>
              <a:rPr lang="en-US" dirty="0" smtClean="0"/>
              <a:t>Shared Projects</a:t>
            </a:r>
            <a:endParaRPr lang="en-US" dirty="0"/>
          </a:p>
        </p:txBody>
      </p:sp>
    </p:spTree>
    <p:extLst>
      <p:ext uri="{BB962C8B-B14F-4D97-AF65-F5344CB8AC3E}">
        <p14:creationId xmlns:p14="http://schemas.microsoft.com/office/powerpoint/2010/main" val="341730220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Projects</a:t>
            </a:r>
            <a:endParaRPr lang="en-US" dirty="0"/>
          </a:p>
        </p:txBody>
      </p:sp>
      <p:sp>
        <p:nvSpPr>
          <p:cNvPr id="3" name="Text Placeholder 2"/>
          <p:cNvSpPr>
            <a:spLocks noGrp="1"/>
          </p:cNvSpPr>
          <p:nvPr>
            <p:ph type="body" sz="quarter" idx="10"/>
          </p:nvPr>
        </p:nvSpPr>
        <p:spPr/>
        <p:txBody>
          <a:bodyPr/>
          <a:lstStyle/>
          <a:p>
            <a:r>
              <a:rPr lang="en-US" dirty="0" smtClean="0"/>
              <a:t>Allows for reuse of code across projects</a:t>
            </a:r>
          </a:p>
          <a:p>
            <a:pPr lvl="1"/>
            <a:r>
              <a:rPr lang="en-US" dirty="0" smtClean="0"/>
              <a:t>Shared project has no output (e.g. DLL) of its own</a:t>
            </a:r>
          </a:p>
          <a:p>
            <a:pPr lvl="1"/>
            <a:r>
              <a:rPr lang="en-US" dirty="0"/>
              <a:t>Shared </a:t>
            </a:r>
            <a:r>
              <a:rPr lang="en-US" dirty="0" smtClean="0"/>
              <a:t>project code is compiled into any other project that reference it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429113" y="3124705"/>
            <a:ext cx="6899042" cy="3384580"/>
          </a:xfrm>
          <a:prstGeom prst="rect">
            <a:avLst/>
          </a:prstGeom>
          <a:ln>
            <a:solidFill>
              <a:schemeClr val="bg1">
                <a:lumMod val="65000"/>
              </a:schemeClr>
            </a:solidFill>
          </a:ln>
        </p:spPr>
      </p:pic>
    </p:spTree>
    <p:extLst>
      <p:ext uri="{BB962C8B-B14F-4D97-AF65-F5344CB8AC3E}">
        <p14:creationId xmlns:p14="http://schemas.microsoft.com/office/powerpoint/2010/main" val="10351457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Shared Project Solution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stretch>
            <a:fillRect/>
          </a:stretch>
        </p:blipFill>
        <p:spPr>
          <a:xfrm>
            <a:off x="348930" y="1653435"/>
            <a:ext cx="5591981" cy="3863806"/>
          </a:xfrm>
          <a:prstGeom prst="rect">
            <a:avLst/>
          </a:prstGeom>
        </p:spPr>
      </p:pic>
      <p:pic>
        <p:nvPicPr>
          <p:cNvPr id="5" name="Picture 4"/>
          <p:cNvPicPr>
            <a:picLocks noChangeAspect="1"/>
          </p:cNvPicPr>
          <p:nvPr/>
        </p:nvPicPr>
        <p:blipFill>
          <a:blip r:embed="rId3"/>
          <a:stretch>
            <a:fillRect/>
          </a:stretch>
        </p:blipFill>
        <p:spPr>
          <a:xfrm>
            <a:off x="6664250" y="1565753"/>
            <a:ext cx="5207205" cy="5144087"/>
          </a:xfrm>
          <a:prstGeom prst="rect">
            <a:avLst/>
          </a:prstGeom>
          <a:ln>
            <a:solidFill>
              <a:schemeClr val="bg1">
                <a:lumMod val="75000"/>
              </a:schemeClr>
            </a:solidFill>
          </a:ln>
        </p:spPr>
      </p:pic>
      <p:sp>
        <p:nvSpPr>
          <p:cNvPr id="6" name="Right Arrow 5"/>
          <p:cNvSpPr/>
          <p:nvPr/>
        </p:nvSpPr>
        <p:spPr bwMode="auto">
          <a:xfrm>
            <a:off x="5295820" y="3323604"/>
            <a:ext cx="1290181" cy="814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78120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an iOS Project</a:t>
            </a:r>
            <a:endParaRPr lang="en-US" dirty="0"/>
          </a:p>
        </p:txBody>
      </p:sp>
      <p:sp>
        <p:nvSpPr>
          <p:cNvPr id="5" name="Text Placeholder 4"/>
          <p:cNvSpPr>
            <a:spLocks noGrp="1"/>
          </p:cNvSpPr>
          <p:nvPr>
            <p:ph type="body" sz="quarter" idx="10"/>
          </p:nvPr>
        </p:nvSpPr>
        <p:spPr/>
        <p:txBody>
          <a:bodyPr/>
          <a:lstStyle/>
          <a:p>
            <a:r>
              <a:rPr lang="en-US" dirty="0" smtClean="0"/>
              <a:t>To build iOS apps you will needs a Mac</a:t>
            </a:r>
          </a:p>
          <a:p>
            <a:pPr lvl="1"/>
            <a:r>
              <a:rPr lang="en-US" dirty="0" smtClean="0"/>
              <a:t>Xamarin product orchestrates communication between Mac and Windows</a:t>
            </a:r>
          </a:p>
          <a:p>
            <a:pPr lvl="1"/>
            <a:r>
              <a:rPr lang="en-US" dirty="0" smtClean="0"/>
              <a:t>Windows PC with Visual Studio pairs with Mac computer</a:t>
            </a:r>
          </a:p>
          <a:p>
            <a:pPr lvl="1"/>
            <a:r>
              <a:rPr lang="en-US" dirty="0" smtClean="0"/>
              <a:t>Builds and debugging sessions can be initiated from Visual Studio</a:t>
            </a:r>
          </a:p>
          <a:p>
            <a:pPr lvl="1"/>
            <a:r>
              <a:rPr lang="en-US" dirty="0" smtClean="0"/>
              <a:t>App compilation done on the Mac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stretch>
            <a:fillRect/>
          </a:stretch>
        </p:blipFill>
        <p:spPr>
          <a:xfrm>
            <a:off x="1394207" y="3750597"/>
            <a:ext cx="3153729" cy="2868416"/>
          </a:xfrm>
          <a:prstGeom prst="rect">
            <a:avLst/>
          </a:prstGeom>
        </p:spPr>
      </p:pic>
    </p:spTree>
    <p:extLst>
      <p:ext uri="{BB962C8B-B14F-4D97-AF65-F5344CB8AC3E}">
        <p14:creationId xmlns:p14="http://schemas.microsoft.com/office/powerpoint/2010/main" val="135526472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Xamarin.Forms</a:t>
            </a:r>
            <a:endParaRPr lang="en-US" dirty="0"/>
          </a:p>
        </p:txBody>
      </p:sp>
      <p:sp>
        <p:nvSpPr>
          <p:cNvPr id="3" name="Text Placeholder 2"/>
          <p:cNvSpPr>
            <a:spLocks noGrp="1"/>
          </p:cNvSpPr>
          <p:nvPr>
            <p:ph type="body" sz="quarter" idx="10"/>
          </p:nvPr>
        </p:nvSpPr>
        <p:spPr/>
        <p:txBody>
          <a:bodyPr/>
          <a:lstStyle/>
          <a:p>
            <a:r>
              <a:rPr lang="en-US" sz="3600" dirty="0" smtClean="0"/>
              <a:t>Cross-platform </a:t>
            </a:r>
            <a:r>
              <a:rPr lang="en-US" sz="3600" dirty="0"/>
              <a:t>natively backed UI toolkit </a:t>
            </a:r>
            <a:r>
              <a:rPr lang="en-US" sz="3600" dirty="0" smtClean="0"/>
              <a:t>abstraction</a:t>
            </a:r>
          </a:p>
          <a:p>
            <a:pPr lvl="1"/>
            <a:r>
              <a:rPr lang="en-US" sz="2000" dirty="0" smtClean="0"/>
              <a:t>Allows for UI layouts that </a:t>
            </a:r>
            <a:r>
              <a:rPr lang="en-US" sz="2000" dirty="0"/>
              <a:t>can be shared across Android, iOS, and Windows </a:t>
            </a:r>
            <a:r>
              <a:rPr lang="en-US" sz="2000" dirty="0" smtClean="0"/>
              <a:t>Phone</a:t>
            </a:r>
          </a:p>
          <a:p>
            <a:pPr lvl="1"/>
            <a:r>
              <a:rPr lang="en-US" sz="2000" dirty="0" smtClean="0"/>
              <a:t>User </a:t>
            </a:r>
            <a:r>
              <a:rPr lang="en-US" sz="2000" dirty="0"/>
              <a:t>interfaces are rendered using the native controls of the target </a:t>
            </a:r>
            <a:r>
              <a:rPr lang="en-US" sz="2000" dirty="0" smtClean="0"/>
              <a:t>platform</a:t>
            </a:r>
          </a:p>
          <a:p>
            <a:pPr lvl="1"/>
            <a:r>
              <a:rPr lang="en-US" sz="2000" dirty="0" smtClean="0"/>
              <a:t>Allows applications </a:t>
            </a:r>
            <a:r>
              <a:rPr lang="en-US" sz="2000" dirty="0"/>
              <a:t>to retain the appropriate look and feel for each platform</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26577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a Xamarin  Cross-Platform Solution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284679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Portable Xamarin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a:t>S</a:t>
            </a:r>
            <a:r>
              <a:rPr lang="en-US" dirty="0" smtClean="0"/>
              <a:t>ummary</a:t>
            </a:r>
            <a:br>
              <a:rPr lang="en-US" dirty="0" smtClean="0"/>
            </a:br>
            <a:endParaRPr lang="en-US" dirty="0"/>
          </a:p>
        </p:txBody>
      </p:sp>
    </p:spTree>
    <p:extLst>
      <p:ext uri="{BB962C8B-B14F-4D97-AF65-F5344CB8AC3E}">
        <p14:creationId xmlns:p14="http://schemas.microsoft.com/office/powerpoint/2010/main" val="241533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451" y="5094687"/>
            <a:ext cx="11944412" cy="618703"/>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gr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E-mail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095853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Tree>
    <p:extLst>
      <p:ext uri="{BB962C8B-B14F-4D97-AF65-F5344CB8AC3E}">
        <p14:creationId xmlns:p14="http://schemas.microsoft.com/office/powerpoint/2010/main" val="198194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latin typeface="Segoe UI"/>
                  <a:hlinkClick r:id="rId3"/>
                </a:rPr>
                <a:t>https://www.yammer.com/itpronetwork</a:t>
              </a:r>
              <a:r>
                <a:rPr lang="en-US" sz="1763"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rgbClr val="404040"/>
                    </a:solidFill>
                    <a:latin typeface="Segoe UI"/>
                    <a:hlinkClick r:id="rId4"/>
                  </a:rPr>
                  <a:t>@</a:t>
                </a:r>
                <a:r>
                  <a:rPr lang="en-US" sz="1763" dirty="0" err="1">
                    <a:solidFill>
                      <a:srgbClr val="404040"/>
                    </a:solidFill>
                    <a:latin typeface="Segoe UI"/>
                    <a:hlinkClick r:id="rId4"/>
                  </a:rPr>
                  <a:t>OfficeDev</a:t>
                </a:r>
                <a:r>
                  <a:rPr lang="en-US" sz="1763"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r>
                <a:rPr lang="en-US" sz="1729" dirty="0">
                  <a:solidFill>
                    <a:srgbClr val="404040"/>
                  </a:solidFill>
                  <a:latin typeface="Segoe UI"/>
                </a:rPr>
                <a:t/>
              </a:r>
              <a:br>
                <a:rPr lang="en-US" sz="1729" dirty="0">
                  <a:solidFill>
                    <a:srgbClr val="404040"/>
                  </a:solidFill>
                  <a:latin typeface="Segoe UI"/>
                </a:rPr>
              </a:br>
              <a:r>
                <a:rPr lang="en-US" sz="1763" spc="-49" dirty="0">
                  <a:solidFill>
                    <a:srgbClr val="404040"/>
                  </a:solidFill>
                  <a:latin typeface="Segoe UI"/>
                  <a:hlinkClick r:id="rId7"/>
                </a:rPr>
                <a:t>http://</a:t>
              </a:r>
              <a:r>
                <a:rPr lang="en-US" sz="1763" dirty="0">
                  <a:solidFill>
                    <a:srgbClr val="404040"/>
                  </a:solidFill>
                  <a:latin typeface="Segoe UI"/>
                  <a:hlinkClick r:id="rId7"/>
                </a:rPr>
                <a:t>dev.office.com/podcasts</a:t>
              </a:r>
              <a:r>
                <a:rPr lang="en-US" sz="1763" spc="-49" dirty="0">
                  <a:solidFill>
                    <a:srgbClr val="404040"/>
                  </a:solidFill>
                  <a:latin typeface="Segoe UI"/>
                </a:rPr>
                <a:t> </a:t>
              </a:r>
            </a:p>
            <a:p>
              <a:pPr algn="ctr" defTabSz="895816">
                <a:defRPr/>
              </a:pPr>
              <a:endParaRPr lang="en-US" sz="1729" dirty="0">
                <a:solidFill>
                  <a:srgbClr val="404040"/>
                </a:solidFill>
                <a:latin typeface="Segoe UI"/>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latin typeface="Segoe UI"/>
                  <a:hlinkClick r:id="rId8"/>
                </a:rPr>
                <a:t>http://officespdev.uservoice.com/</a:t>
              </a:r>
              <a:r>
                <a:rPr lang="en-US" sz="1175" dirty="0">
                  <a:solidFill>
                    <a:srgbClr val="404040"/>
                  </a:solidFill>
                  <a:latin typeface="Segoe UI"/>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latin typeface="Segoe UI"/>
                  <a:hlinkClick r:id="rId9"/>
                </a:rPr>
                <a:t>http://aka.ms/O365DevShow</a:t>
              </a:r>
              <a:r>
                <a:rPr lang="en-US" sz="1371"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77" y="4819519"/>
            <a:ext cx="3705616" cy="156603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020" y="6385274"/>
            <a:ext cx="12228467"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3509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11829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a:t>Xamarin Development Overview</a:t>
            </a:r>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00" dirty="0" smtClean="0"/>
              <a:t>A Company and a Development Platform</a:t>
            </a:r>
          </a:p>
          <a:p>
            <a:pPr lvl="1"/>
            <a:r>
              <a:rPr lang="en-US" sz="2000" dirty="0" smtClean="0"/>
              <a:t>Developing on Xamarin platform requires monthly or yearly subscription</a:t>
            </a:r>
          </a:p>
          <a:p>
            <a:pPr lvl="1"/>
            <a:r>
              <a:rPr lang="en-US" sz="2000" dirty="0" smtClean="0"/>
              <a:t>You can get a free 30-day trial </a:t>
            </a:r>
            <a:r>
              <a:rPr lang="en-US" sz="2000" i="1" dirty="0" smtClean="0"/>
              <a:t>(90-day trial available for MSDN subscribers)</a:t>
            </a:r>
          </a:p>
          <a:p>
            <a:pPr>
              <a:lnSpc>
                <a:spcPct val="150000"/>
              </a:lnSpc>
            </a:pPr>
            <a:r>
              <a:rPr lang="en-US" sz="3200" dirty="0"/>
              <a:t>Xamarin Development based on the .NET framework</a:t>
            </a:r>
          </a:p>
          <a:p>
            <a:pPr lvl="1"/>
            <a:r>
              <a:rPr lang="en-US" sz="2000" dirty="0"/>
              <a:t>You write code using C# and the .NET framework class </a:t>
            </a:r>
            <a:r>
              <a:rPr lang="en-US" sz="2000" dirty="0" smtClean="0"/>
              <a:t>libraries</a:t>
            </a:r>
            <a:endParaRPr lang="en-US" sz="3200" dirty="0" smtClean="0"/>
          </a:p>
          <a:p>
            <a:pPr>
              <a:lnSpc>
                <a:spcPct val="150000"/>
              </a:lnSpc>
            </a:pPr>
            <a:r>
              <a:rPr lang="en-US" sz="3200" dirty="0" smtClean="0"/>
              <a:t>Xamarin Platform supported across many OSs and devices</a:t>
            </a:r>
          </a:p>
          <a:p>
            <a:pPr lvl="1"/>
            <a:r>
              <a:rPr lang="en-US" sz="2000" dirty="0" smtClean="0"/>
              <a:t>Android</a:t>
            </a:r>
          </a:p>
          <a:p>
            <a:pPr lvl="1"/>
            <a:r>
              <a:rPr lang="en-US" sz="2000" dirty="0" smtClean="0"/>
              <a:t>iOS and Mac</a:t>
            </a:r>
          </a:p>
          <a:p>
            <a:pPr lvl="1"/>
            <a:r>
              <a:rPr lang="en-US" sz="2000" dirty="0" smtClean="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5210827" y="4553553"/>
            <a:ext cx="4233797" cy="2065460"/>
          </a:xfrm>
          <a:prstGeom prst="rect">
            <a:avLst/>
          </a:prstGeom>
          <a:ln>
            <a:solidFill>
              <a:schemeClr val="bg1">
                <a:lumMod val="50000"/>
              </a:schemeClr>
            </a:solidFill>
          </a:ln>
        </p:spPr>
      </p:pic>
    </p:spTree>
    <p:extLst>
      <p:ext uri="{BB962C8B-B14F-4D97-AF65-F5344CB8AC3E}">
        <p14:creationId xmlns:p14="http://schemas.microsoft.com/office/powerpoint/2010/main" val="36464922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46841" y="3741683"/>
            <a:ext cx="11445765" cy="3116317"/>
          </a:xfrm>
          <a:prstGeom prst="roundRect">
            <a:avLst/>
          </a:prstGeom>
          <a:solidFill>
            <a:schemeClr val="accent3">
              <a:lumMod val="20000"/>
              <a:lumOff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29290" y="4499103"/>
            <a:ext cx="2718103" cy="1526000"/>
          </a:xfrm>
          <a:prstGeom prst="rect">
            <a:avLst/>
          </a:prstGeom>
          <a:solidFill>
            <a:schemeClr val="accent4"/>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Windows OS</a:t>
            </a:r>
          </a:p>
        </p:txBody>
      </p:sp>
      <p:sp>
        <p:nvSpPr>
          <p:cNvPr id="2" name="Title 1"/>
          <p:cNvSpPr>
            <a:spLocks noGrp="1"/>
          </p:cNvSpPr>
          <p:nvPr>
            <p:ph type="title"/>
          </p:nvPr>
        </p:nvSpPr>
        <p:spPr/>
        <p:txBody>
          <a:bodyPr/>
          <a:lstStyle/>
          <a:p>
            <a:r>
              <a:rPr lang="en-US" dirty="0" smtClean="0"/>
              <a:t>.NET on Android and iOS</a:t>
            </a:r>
            <a:endParaRPr lang="en-US" dirty="0"/>
          </a:p>
        </p:txBody>
      </p:sp>
      <p:sp>
        <p:nvSpPr>
          <p:cNvPr id="3" name="Text Placeholder 2"/>
          <p:cNvSpPr>
            <a:spLocks noGrp="1"/>
          </p:cNvSpPr>
          <p:nvPr>
            <p:ph type="body" sz="quarter" idx="10"/>
          </p:nvPr>
        </p:nvSpPr>
        <p:spPr/>
        <p:txBody>
          <a:bodyPr/>
          <a:lstStyle/>
          <a:p>
            <a:r>
              <a:rPr lang="en-US" sz="3600" dirty="0" smtClean="0"/>
              <a:t>CLR and .NET created for Windows</a:t>
            </a:r>
          </a:p>
          <a:p>
            <a:r>
              <a:rPr lang="en-US" sz="3600" dirty="0" smtClean="0"/>
              <a:t>CLR ported to Linux with Mono project</a:t>
            </a:r>
          </a:p>
          <a:p>
            <a:r>
              <a:rPr lang="en-US" sz="3600" dirty="0" smtClean="0"/>
              <a:t>Mono extended to Android and iOS</a:t>
            </a:r>
            <a:endParaRPr lang="en-US" sz="3600" dirty="0"/>
          </a:p>
        </p:txBody>
      </p:sp>
      <p:sp>
        <p:nvSpPr>
          <p:cNvPr id="4" name="Slide Number Placeholder 3"/>
          <p:cNvSpPr>
            <a:spLocks noGrp="1"/>
          </p:cNvSpPr>
          <p:nvPr>
            <p:ph type="sldNum" sz="quarter" idx="12"/>
          </p:nvPr>
        </p:nvSpPr>
        <p:spPr>
          <a:xfrm>
            <a:off x="574786" y="6470742"/>
            <a:ext cx="560686" cy="219456"/>
          </a:xfrm>
        </p:spPr>
        <p:txBody>
          <a:bodyPr/>
          <a:lstStyle/>
          <a:p>
            <a:fld id="{727B4C2D-45E2-4621-8491-2995EB46A674}" type="slidenum">
              <a:rPr lang="en-US" smtClean="0"/>
              <a:pPr/>
              <a:t>7</a:t>
            </a:fld>
            <a:endParaRPr lang="en-US" dirty="0"/>
          </a:p>
        </p:txBody>
      </p:sp>
      <p:sp>
        <p:nvSpPr>
          <p:cNvPr id="7" name="Rounded Rectangle 6"/>
          <p:cNvSpPr/>
          <p:nvPr/>
        </p:nvSpPr>
        <p:spPr bwMode="auto">
          <a:xfrm>
            <a:off x="886945" y="4747097"/>
            <a:ext cx="2327945" cy="515006"/>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8" name="Rectangle 7"/>
          <p:cNvSpPr/>
          <p:nvPr/>
        </p:nvSpPr>
        <p:spPr bwMode="auto">
          <a:xfrm>
            <a:off x="4562934" y="4499103"/>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9" name="Rounded Rectangle 8"/>
          <p:cNvSpPr/>
          <p:nvPr/>
        </p:nvSpPr>
        <p:spPr bwMode="auto">
          <a:xfrm>
            <a:off x="4720589" y="4747097"/>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4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0" name="Rectangle 9"/>
          <p:cNvSpPr/>
          <p:nvPr/>
        </p:nvSpPr>
        <p:spPr bwMode="auto">
          <a:xfrm>
            <a:off x="8396578" y="3962737"/>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1" name="Rounded Rectangle 10"/>
          <p:cNvSpPr/>
          <p:nvPr/>
        </p:nvSpPr>
        <p:spPr bwMode="auto">
          <a:xfrm>
            <a:off x="8554233" y="417554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422852" y="5365863"/>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8580507" y="5578666"/>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25" name="Right Arrow 24"/>
          <p:cNvSpPr/>
          <p:nvPr/>
        </p:nvSpPr>
        <p:spPr bwMode="auto">
          <a:xfrm>
            <a:off x="3710152" y="5044966"/>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25"/>
          <p:cNvSpPr/>
          <p:nvPr/>
        </p:nvSpPr>
        <p:spPr bwMode="auto">
          <a:xfrm>
            <a:off x="7520143" y="4356534"/>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7525400" y="5759669"/>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79645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00" dirty="0" err="1" smtClean="0">
                <a:solidFill>
                  <a:srgbClr val="C00000"/>
                </a:solidFill>
                <a:latin typeface="Lucida Console" panose="020B0609040504020204" pitchFamily="49" charset="0"/>
              </a:rPr>
              <a:t>async</a:t>
            </a:r>
            <a:r>
              <a:rPr lang="en-US" sz="2000" dirty="0"/>
              <a:t> </a:t>
            </a:r>
            <a:r>
              <a:rPr lang="en-US" dirty="0" smtClean="0"/>
              <a:t>and </a:t>
            </a:r>
            <a:r>
              <a:rPr lang="en-US" sz="1800" b="1" dirty="0" smtClean="0">
                <a:solidFill>
                  <a:srgbClr val="C00000"/>
                </a:solidFill>
              </a:rPr>
              <a:t>await</a:t>
            </a:r>
            <a:endParaRPr lang="en-US" b="1" dirty="0">
              <a:solidFill>
                <a:srgbClr val="C00000"/>
              </a:solidFill>
            </a:endParaRPr>
          </a:p>
        </p:txBody>
      </p:sp>
      <p:grpSp>
        <p:nvGrpSpPr>
          <p:cNvPr id="4" name="Group 3"/>
          <p:cNvGrpSpPr/>
          <p:nvPr/>
        </p:nvGrpSpPr>
        <p:grpSpPr>
          <a:xfrm>
            <a:off x="908952" y="3491435"/>
            <a:ext cx="9976165" cy="2689902"/>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1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Xamarin.iOS</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Xamarin.Android</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84853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does Xamarin Solve?</a:t>
            </a:r>
            <a:endParaRPr lang="en-US" dirty="0"/>
          </a:p>
        </p:txBody>
      </p:sp>
      <p:sp>
        <p:nvSpPr>
          <p:cNvPr id="3" name="Text Placeholder 2"/>
          <p:cNvSpPr>
            <a:spLocks noGrp="1"/>
          </p:cNvSpPr>
          <p:nvPr>
            <p:ph type="body" sz="quarter" idx="10"/>
          </p:nvPr>
        </p:nvSpPr>
        <p:spPr/>
        <p:txBody>
          <a:bodyPr/>
          <a:lstStyle/>
          <a:p>
            <a:r>
              <a:rPr lang="en-US" dirty="0" smtClean="0"/>
              <a:t>Let’s compare Android, iOS and Windows Phone</a:t>
            </a:r>
          </a:p>
          <a:p>
            <a:pPr lvl="1"/>
            <a:r>
              <a:rPr lang="en-US" dirty="0" smtClean="0"/>
              <a:t>Significant differences in toolsets</a:t>
            </a:r>
          </a:p>
          <a:p>
            <a:pPr lvl="1"/>
            <a:r>
              <a:rPr lang="en-US" dirty="0"/>
              <a:t>Significant differences in </a:t>
            </a:r>
            <a:r>
              <a:rPr lang="en-US" dirty="0" smtClean="0"/>
              <a:t>UI/UX models</a:t>
            </a:r>
          </a:p>
          <a:p>
            <a:pPr lvl="1"/>
            <a:r>
              <a:rPr lang="en-US" dirty="0"/>
              <a:t>Significant differences </a:t>
            </a:r>
            <a:r>
              <a:rPr lang="en-US" dirty="0" smtClean="0"/>
              <a:t>in execution models</a:t>
            </a:r>
          </a:p>
          <a:p>
            <a:pPr>
              <a:lnSpc>
                <a:spcPct val="150000"/>
              </a:lnSpc>
            </a:pPr>
            <a:r>
              <a:rPr lang="en-US" dirty="0" smtClean="0"/>
              <a:t>Bringing.NET platform to Android and iOS is difficult</a:t>
            </a:r>
          </a:p>
          <a:p>
            <a:pPr lvl="1"/>
            <a:r>
              <a:rPr lang="en-US" dirty="0" smtClean="0"/>
              <a:t>Android and iOS platforms have unique runtime environments</a:t>
            </a:r>
          </a:p>
          <a:p>
            <a:pPr lvl="1"/>
            <a:r>
              <a:rPr lang="en-US" dirty="0" smtClean="0"/>
              <a:t>Environments very different from .NET’s Common Language Runtime (CLR)</a:t>
            </a:r>
          </a:p>
          <a:p>
            <a:pPr lvl="1"/>
            <a:r>
              <a:rPr lang="en-US" dirty="0" smtClean="0"/>
              <a:t>Environments for Android and iOS significantly difference from each other</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796431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5fad15d0-477e-40da-a20d-40d4ca777cbd"/>
    <ds:schemaRef ds:uri="http://schemas.microsoft.com/office/infopath/2007/PartnerControls"/>
    <ds:schemaRef ds:uri="http://purl.org/dc/term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1529</Words>
  <Application>Microsoft Office PowerPoint</Application>
  <PresentationFormat>Custom</PresentationFormat>
  <Paragraphs>252</Paragraphs>
  <Slides>41</Slides>
  <Notes>9</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41</vt:i4>
      </vt:variant>
    </vt:vector>
  </HeadingPairs>
  <TitlesOfParts>
    <vt:vector size="59" baseType="lpstr">
      <vt:lpstr>Arial</vt:lpstr>
      <vt:lpstr>Calibri</vt:lpstr>
      <vt:lpstr>Consolas</vt:lpstr>
      <vt:lpstr>Courier New</vt:lpstr>
      <vt:lpstr>Lucida Console</vt:lpstr>
      <vt:lpstr>Segoe Light</vt:lpstr>
      <vt:lpstr>Segoe UI</vt:lpstr>
      <vt:lpstr>Segoe UI Light</vt:lpstr>
      <vt:lpstr>Wingdings</vt:lpstr>
      <vt:lpstr>5-30055_Office Template 2012 - 16x9 - White Background</vt:lpstr>
      <vt:lpstr>5-30055_Office Template 2012 - 16x9 - Colored Accent Slides</vt:lpstr>
      <vt:lpstr>1_TEE14 Speaker PPT Template</vt:lpstr>
      <vt:lpstr>3_Metro Presentation</vt:lpstr>
      <vt:lpstr>2_TEE14 Speaker PPT Template</vt:lpstr>
      <vt:lpstr>2_5-30610_Microsoft_Ignite_Keynote_Template_CUSTOM_LIGHT</vt:lpstr>
      <vt:lpstr>1_5-30610_Microsoft_Ignite_Keynote_Template_CUSTOM_LIGHT</vt:lpstr>
      <vt:lpstr>3_5-30055_Office Template 2012 - 16x9 - White Background</vt:lpstr>
      <vt:lpstr>5-30610_Microsoft_Ignite_Keynote_Template_CUSTOM_LIGHT</vt:lpstr>
      <vt:lpstr>Office 365 Development</vt:lpstr>
      <vt:lpstr>Xamarin Development with Office 365 APIs in Visual Studio 2013</vt:lpstr>
      <vt:lpstr>Agenda </vt:lpstr>
      <vt:lpstr>Developer vision</vt:lpstr>
      <vt:lpstr>Xamarin Development Overview</vt:lpstr>
      <vt:lpstr>What is Xamarin?</vt:lpstr>
      <vt:lpstr>.NET on Android and iOS</vt:lpstr>
      <vt:lpstr>Evolution of the Xamarin Platform</vt:lpstr>
      <vt:lpstr>What Problems does Xamarin Solve?</vt:lpstr>
      <vt:lpstr>Xamarin on Android Architecture</vt:lpstr>
      <vt:lpstr>PowerPoint Presentation</vt:lpstr>
      <vt:lpstr>Xamarin on iOS Architecture</vt:lpstr>
      <vt:lpstr>Xamarin Setup</vt:lpstr>
      <vt:lpstr>Xamarin Installer</vt:lpstr>
      <vt:lpstr>Tools &gt; Options &gt; Xamarin</vt:lpstr>
      <vt:lpstr>Developing Xamarin Apps</vt:lpstr>
      <vt:lpstr>Creating an Android App Project</vt:lpstr>
      <vt:lpstr>Android Layouts</vt:lpstr>
      <vt:lpstr>Activity-based User Interface Code</vt:lpstr>
      <vt:lpstr>Debugging with an Android Emulator</vt:lpstr>
      <vt:lpstr>PowerPoint Presentation</vt:lpstr>
      <vt:lpstr>Developing for Office 365</vt:lpstr>
      <vt:lpstr>Adding Connected Services</vt:lpstr>
      <vt:lpstr>Connected Services Permissions</vt:lpstr>
      <vt:lpstr>Nuget Packages Added with Connected Services</vt:lpstr>
      <vt:lpstr>Assemblies Added with Connected Services</vt:lpstr>
      <vt:lpstr>C# Code to Authenticate the User</vt:lpstr>
      <vt:lpstr>Office 365 Contacts</vt:lpstr>
      <vt:lpstr>Programming with Office 365 Contacts</vt:lpstr>
      <vt:lpstr>Authentication Flow</vt:lpstr>
      <vt:lpstr>PowerPoint Presentation</vt:lpstr>
      <vt:lpstr>Creating Shared Projects</vt:lpstr>
      <vt:lpstr>Shared Projects</vt:lpstr>
      <vt:lpstr>Creating a Shared Project Solution</vt:lpstr>
      <vt:lpstr>Integrating an iOS Project</vt:lpstr>
      <vt:lpstr>Xamarin.Forms</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